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raunces Medium"/>
      <p:regular r:id="rId14"/>
    </p:embeddedFon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Epilogue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Zomato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comprehensive analysis leveraging Excel, Tableau, Power BI, and SQL to unlock insights from restaurant and delivery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MRUNMAI VINAYAK DEVLEKAR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VISHAL KUMAR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SHUBHAM KISHOR PETHE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ROHAN KHILARI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8336" y="1708547"/>
            <a:ext cx="6973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Excel Dashboard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3621" y="2903458"/>
            <a:ext cx="8123039" cy="3402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4839" y="1708547"/>
            <a:ext cx="7680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Tableau Dashboard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0178" y="2903458"/>
            <a:ext cx="7969925" cy="3402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5597" y="551736"/>
            <a:ext cx="6979087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BI Dashboard Insights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827" y="1609606"/>
            <a:ext cx="4995862" cy="285892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85" y="1609606"/>
            <a:ext cx="5010269" cy="285892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0" y="4629031"/>
            <a:ext cx="5081707" cy="285892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023" y="4629031"/>
            <a:ext cx="5024557" cy="28589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7085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 Query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661" y="2903458"/>
            <a:ext cx="2951440" cy="34023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52" y="2903458"/>
            <a:ext cx="4431506" cy="340233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510" y="2903458"/>
            <a:ext cx="4695111" cy="3402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651" y="350401"/>
            <a:ext cx="3588068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Findings &amp; Insights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651" y="1002983"/>
            <a:ext cx="636627" cy="7640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556" y="1130260"/>
            <a:ext cx="1873925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Restaurant Performance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209556" y="1405533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20% restaurants generate 65% of revenue; ratings above 4.2 see 3x more orders</a:t>
            </a:r>
            <a:endParaRPr lang="en-US" sz="1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1" y="1767007"/>
            <a:ext cx="636627" cy="7640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9556" y="1894284"/>
            <a:ext cx="167806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Delivery Optimization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209556" y="2169557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Reducing delivery time by 5 mins increases customer retention by 18%</a:t>
            </a:r>
            <a:endParaRPr lang="en-US" sz="1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1" y="2531031"/>
            <a:ext cx="636627" cy="7640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09556" y="2658308"/>
            <a:ext cx="159174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Behavior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1209556" y="2933581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Repeat customers (42%) contribute 71% of orders; loyalty programs show 25% lift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51" y="3295055"/>
            <a:ext cx="636627" cy="7640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9556" y="3422333"/>
            <a:ext cx="1679853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Growth Opportunities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1209556" y="3697605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Tier 2 cities show 45% YoY growth potential; untapped market worth ₹340M</a:t>
            </a:r>
            <a:endParaRPr lang="en-US" sz="10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51" y="4059079"/>
            <a:ext cx="636627" cy="76402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09556" y="4186357"/>
            <a:ext cx="255043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Strengthen International Markets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1209556" y="4461629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India and U.S. show high sales; targeted campaigns can further improve revenue.</a:t>
            </a:r>
            <a:endParaRPr lang="en-US" sz="10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51" y="4823103"/>
            <a:ext cx="636627" cy="76402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09556" y="4950381"/>
            <a:ext cx="239696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Boost Online Delivery Adoption</a:t>
            </a:r>
            <a:endParaRPr lang="en-US" sz="1250" dirty="0"/>
          </a:p>
        </p:txBody>
      </p:sp>
      <p:sp>
        <p:nvSpPr>
          <p:cNvPr id="20" name="Text 12"/>
          <p:cNvSpPr/>
          <p:nvPr/>
        </p:nvSpPr>
        <p:spPr>
          <a:xfrm>
            <a:off x="1209556" y="5225653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With only 25% usage, delivery-focused offers, partnerships, and UX improvements can grow this segment.</a:t>
            </a:r>
            <a:endParaRPr lang="en-US" sz="10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51" y="5587127"/>
            <a:ext cx="636627" cy="76402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209556" y="5714405"/>
            <a:ext cx="2591514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Capitalize on Premium Customers</a:t>
            </a:r>
            <a:endParaRPr lang="en-US" sz="1250" dirty="0"/>
          </a:p>
        </p:txBody>
      </p:sp>
      <p:sp>
        <p:nvSpPr>
          <p:cNvPr id="23" name="Text 14"/>
          <p:cNvSpPr/>
          <p:nvPr/>
        </p:nvSpPr>
        <p:spPr>
          <a:xfrm>
            <a:off x="1209556" y="5989677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Since the highest revenue comes from premium buckets, onboarding more high-end restaurants can increase profits.</a:t>
            </a:r>
            <a:endParaRPr lang="en-US" sz="100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651" y="6351151"/>
            <a:ext cx="636627" cy="76402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209556" y="6478429"/>
            <a:ext cx="257317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 Mid-Period Performance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1209556" y="6753701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Yearwise dips around 2015 suggest room for customer retention and engagement strategies.</a:t>
            </a:r>
            <a:endParaRPr lang="en-US" sz="1000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51" y="7115175"/>
            <a:ext cx="636627" cy="764024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209556" y="7242453"/>
            <a:ext cx="2857857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Expand in High-Restaurant Countries</a:t>
            </a:r>
            <a:endParaRPr lang="en-US" sz="1250" dirty="0"/>
          </a:p>
        </p:txBody>
      </p:sp>
      <p:sp>
        <p:nvSpPr>
          <p:cNvPr id="29" name="Text 18"/>
          <p:cNvSpPr/>
          <p:nvPr/>
        </p:nvSpPr>
        <p:spPr>
          <a:xfrm>
            <a:off x="1209556" y="7517725"/>
            <a:ext cx="1297519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India has a massive restaurant base; optimizing listings can increase sales per restaurant.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2025-12-27T12:57:57Z</dcterms:created>
  <dcterms:modified xsi:type="dcterms:W3CDTF">2025-12-27T12:57:57Z</dcterms:modified>
</cp:coreProperties>
</file>